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1" r:id="rId1"/>
    <p:sldMasterId id="2147484293" r:id="rId2"/>
    <p:sldMasterId id="2147484305" r:id="rId3"/>
    <p:sldMasterId id="2147484317" r:id="rId4"/>
    <p:sldMasterId id="2147484329" r:id="rId5"/>
    <p:sldMasterId id="2147484341" r:id="rId6"/>
    <p:sldMasterId id="2147484353" r:id="rId7"/>
    <p:sldMasterId id="2147484365" r:id="rId8"/>
    <p:sldMasterId id="2147484377" r:id="rId9"/>
    <p:sldMasterId id="2147484389" r:id="rId10"/>
    <p:sldMasterId id="2147484401" r:id="rId11"/>
    <p:sldMasterId id="2147484671" r:id="rId12"/>
  </p:sldMasterIdLst>
  <p:notesMasterIdLst>
    <p:notesMasterId r:id="rId24"/>
  </p:notesMasterIdLst>
  <p:handoutMasterIdLst>
    <p:handoutMasterId r:id="rId25"/>
  </p:handoutMasterIdLst>
  <p:sldIdLst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</p:sldIdLst>
  <p:sldSz cx="9144000" cy="6858000" type="screen4x3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33"/>
    <a:srgbClr val="C2DACF"/>
    <a:srgbClr val="990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4"/>
    <p:restoredTop sz="92865" autoAdjust="0"/>
  </p:normalViewPr>
  <p:slideViewPr>
    <p:cSldViewPr snapToGrid="0" snapToObjects="1">
      <p:cViewPr varScale="1">
        <p:scale>
          <a:sx n="103" d="100"/>
          <a:sy n="103" d="100"/>
        </p:scale>
        <p:origin x="22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F94F8-7990-4B96-8FB8-923A5169AA5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2BE6-9F15-4B8C-9904-94557BC6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6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D2AE-B752-4925-81E5-5E2E720F3322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8FCC-42E5-4E22-B6C9-33635A00CB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9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7C95-F5F1-4810-96BD-EA95ED34F9D5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21794-5A05-4862-AE46-4A1505023B79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0A35-1D9C-4F2D-BD54-DBEA45F39786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55E988-EC46-491B-A467-17FA45397804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040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195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548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1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6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6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63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92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7DC5B-7D34-430B-A828-7C838BA21A8C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D0835-9395-47BF-8064-8E9B05D6EC00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892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4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059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095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0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9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9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7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014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53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7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152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051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013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DB-B8A7-424D-B813-3E136591B3CC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43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39B4-96E6-42CE-A085-7B3092BF3043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893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3AB9-AE53-42CC-B07A-6D51C609B21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4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60-82BB-4B03-A60F-C85A9C49EA6D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66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485-00D9-497A-9A9F-EE7AF3EB908E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00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A70-3415-4E4D-8B7C-C6BD56A93516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91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FD94-DE07-4EEE-BD6D-141EAA644C12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75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38D3-43A2-4898-92B3-02F5F3A51EA5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214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A5CD-66AE-4696-85BA-3D40A85C5DD1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65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F92F-ADB3-4084-8919-1E14EC4A23AA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2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5DF-1549-4451-A695-A77385767174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0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7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2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2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9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3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84CD7-A0AF-419E-85DA-2988DDDBEA95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8C14F-7FD0-4E20-B8AA-444B7BF196E5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8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5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97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5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38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71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5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5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39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09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8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A5856-AF19-40A1-B177-DD30E363093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80463-5166-48C0-A629-56BFFA611662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3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6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34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32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10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8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14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9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11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4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04C7A-FAB9-4BAF-B61E-9319380CEC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A6FA3-DBA8-49AA-8D8A-F12776D1D2AA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97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23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3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38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52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85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7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4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E5D5D-693F-4A7A-8F64-90240150494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EFA35-DA76-404B-ACFC-ED2BB1B5D2E8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58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50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89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5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7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80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74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99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6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31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84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31035-BFC6-4F47-ACE1-92190DCFE7A1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13DA0-9B09-4570-A1B6-086A4451E2D7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318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6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88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8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3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19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7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06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03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6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91E87-12F9-48AE-B57D-4FFA591858ED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6BED0-A8B4-4B16-9D27-8CAFB80B9C70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600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9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95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7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3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02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11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689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8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217B6-D411-4A54-9A4C-6ECFDAF48964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A0B553-AFEA-4033-8BE2-72B9141CEAB2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78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7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9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1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6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68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6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46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66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24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82A80-FE09-4128-9F5D-1B35D58AE6E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0FA744-41E7-41F5-AAEA-E7DF544F7B29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7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8FB2EF-88B3-4BD9-8B02-F21F07BBD2C6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A334C5-37A1-4AEF-9A98-EF198DC1DD5B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7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74627-142C-4A5B-8D45-C92B8EFBCED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FB729-3F75-4FAE-8498-AEA92D6CD798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86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63C7-9797-4D7B-8D22-1AB212E11B58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9090E-4463-45AA-8978-3FBD10396AA7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76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715B-9DDE-4490-8177-5B02A27B38B1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9649-72C1-4D21-AF8F-DF3FFB12CAE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7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55AE0-55D4-4AC6-B35B-BC8C850FC2C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C39DC-5B74-447B-84EF-0B7F73FF4A1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2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6A9C-9538-4264-A4F5-A0C431C64749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4D0A6-C37F-424C-8507-C1C34059EE3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BBAB8-BB1D-4B62-B746-BA300ADF053C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AE5F9-0889-43F3-9BED-12817D4F5F5A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249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E99EC-CF9D-4A76-BA6F-FE204E476EBF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685B7-4BFC-4E86-8400-F64C575BFC9D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7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46E6-F2AE-43B3-B05A-273880E2BB3A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C5FFF-A9A5-4182-A90F-3D5AFF97DE0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0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18796-DC18-4771-A541-D13634509233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A4BF5-C553-4D18-9FA3-1F7CF62CF3D2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384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6287B-D6FE-4068-80C6-F680120D56B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471FF-3959-4178-883C-3D37CB9B0396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46011-FDE5-406E-9020-CA677606C0C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1B58F-28FC-40CD-8C96-530813C3F9B8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7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7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2969-B815-4BCF-84CE-3E5DD053B8F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6851-516A-4882-856B-80347968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0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A4CB8-2E68-4859-BB0A-FAF246EDA92D}" type="datetimeFigureOut">
              <a:rPr kumimoji="0" lang="el-G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22/10/2019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4F71B-8DB0-4753-A9BF-BA4360A5E890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/>
              <a:t>Εισαγωγή στην έννοια της κρατικής ενίσχυσης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Γραφείο Εφόρου Ελέγχου Κρατικών Ενισχύσεων</a:t>
            </a: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2879725" y="231775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Γραφείο Εφόρου Ελέγχου Κρατικών Ενισχύσεων    </a:t>
            </a: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000750" y="142875"/>
          <a:ext cx="22431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3" imgW="10618266" imgH="3406075" progId="">
                  <p:embed/>
                </p:oleObj>
              </mc:Choice>
              <mc:Fallback>
                <p:oleObj r:id="rId3" imgW="10618266" imgH="3406075" progId="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142875"/>
                        <a:ext cx="22431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84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Κανονισμός ΕΕ 651/2014 της Επιτροπής </a:t>
            </a:r>
            <a:endParaRPr lang="en-US" sz="2400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2400" dirty="0"/>
              <a:t>   </a:t>
            </a:r>
            <a:r>
              <a:rPr lang="el-GR" sz="2400" dirty="0"/>
              <a:t>(Τμήμα 4 - άρθρα 25 – 30)</a:t>
            </a:r>
            <a:r>
              <a:rPr lang="en-US" sz="2400" dirty="0"/>
              <a:t>:</a:t>
            </a:r>
            <a:r>
              <a:rPr lang="el-GR" sz="2400" dirty="0"/>
              <a:t> </a:t>
            </a:r>
          </a:p>
          <a:p>
            <a:pPr indent="-6350">
              <a:buFont typeface="Arial" pitchFamily="34" charset="0"/>
              <a:buChar char="•"/>
              <a:defRPr/>
            </a:pPr>
            <a:r>
              <a:rPr lang="el-GR" sz="2000" dirty="0"/>
              <a:t>Ενισχύσεις για έργα έρευνας και ανάπτυξης</a:t>
            </a:r>
            <a:r>
              <a:rPr lang="en-US" sz="2000" dirty="0"/>
              <a:t>.</a:t>
            </a:r>
            <a:endParaRPr lang="el-GR" sz="2000" dirty="0"/>
          </a:p>
          <a:p>
            <a:pPr indent="-6350">
              <a:buFont typeface="Arial" pitchFamily="34" charset="0"/>
              <a:buChar char="•"/>
              <a:defRPr/>
            </a:pPr>
            <a:r>
              <a:rPr lang="el-GR" sz="2000" dirty="0"/>
              <a:t>Επενδυτικές ενισχύσεις για ερευνητικές υποδομές</a:t>
            </a:r>
            <a:r>
              <a:rPr lang="en-US" sz="2000" dirty="0"/>
              <a:t>.</a:t>
            </a:r>
            <a:endParaRPr lang="el-GR" sz="2000" dirty="0"/>
          </a:p>
          <a:p>
            <a:pPr indent="-6350">
              <a:buFont typeface="Arial" pitchFamily="34" charset="0"/>
              <a:buChar char="•"/>
              <a:defRPr/>
            </a:pPr>
            <a:r>
              <a:rPr lang="el-GR" sz="2000" dirty="0"/>
              <a:t>Ενισχύσεις για συνεργατικούς σχηματισμούς καινοτομίας.</a:t>
            </a:r>
          </a:p>
          <a:p>
            <a:pPr indent="-6350">
              <a:buFont typeface="Arial" pitchFamily="34" charset="0"/>
              <a:buChar char="•"/>
              <a:defRPr/>
            </a:pPr>
            <a:r>
              <a:rPr lang="el-GR" sz="2000" dirty="0"/>
              <a:t>Ενισχύσεις καινοτομίας για ΜΜΕ</a:t>
            </a:r>
            <a:r>
              <a:rPr lang="en-US" sz="2000" dirty="0"/>
              <a:t>.</a:t>
            </a:r>
            <a:endParaRPr lang="el-GR" sz="2000" dirty="0"/>
          </a:p>
          <a:p>
            <a:pPr indent="-6350">
              <a:buFont typeface="Arial" pitchFamily="34" charset="0"/>
              <a:buChar char="•"/>
              <a:defRPr/>
            </a:pPr>
            <a:r>
              <a:rPr lang="el-GR" sz="2000" dirty="0"/>
              <a:t>Ενισχύσεις για διαδικαστική και οργανωτική καινοτομία</a:t>
            </a:r>
            <a:r>
              <a:rPr lang="en-US" sz="2000" dirty="0"/>
              <a:t>.</a:t>
            </a:r>
            <a:endParaRPr lang="el-GR" sz="2000" dirty="0"/>
          </a:p>
          <a:p>
            <a:pPr indent="-6350">
              <a:buFont typeface="Arial" pitchFamily="34" charset="0"/>
              <a:buChar char="•"/>
              <a:defRPr/>
            </a:pPr>
            <a:r>
              <a:rPr lang="el-GR" sz="2000" dirty="0"/>
              <a:t>Ενισχύσεις για έρευνα και ανάπτυξη στον τομέα της αλιείας και υδατοκαλλιέργειας</a:t>
            </a:r>
            <a:r>
              <a:rPr lang="en-US" sz="2000" dirty="0"/>
              <a:t>.</a:t>
            </a:r>
          </a:p>
          <a:p>
            <a:pPr indent="-6350">
              <a:buFont typeface="Wingdings 3" panose="05040102010807070707" pitchFamily="18" charset="2"/>
              <a:buNone/>
              <a:defRPr/>
            </a:pPr>
            <a:endParaRPr lang="en-US" sz="2200" dirty="0"/>
          </a:p>
          <a:p>
            <a:pPr marL="90488" indent="-6350">
              <a:buFont typeface="Wingdings" pitchFamily="2" charset="2"/>
              <a:buChar char="Ø"/>
              <a:defRPr/>
            </a:pPr>
            <a:r>
              <a:rPr lang="el-GR" sz="2400" dirty="0"/>
              <a:t> Πλαίσιο για </a:t>
            </a:r>
            <a:r>
              <a:rPr lang="en-US" sz="2400" dirty="0"/>
              <a:t>E&amp;A&amp;K </a:t>
            </a:r>
            <a:endParaRPr lang="el-GR" sz="2400" dirty="0"/>
          </a:p>
          <a:p>
            <a:pPr marL="90488" indent="-6350">
              <a:buFont typeface="Wingdings 3" panose="05040102010807070707" pitchFamily="18" charset="2"/>
              <a:buNone/>
              <a:defRPr/>
            </a:pPr>
            <a:r>
              <a:rPr lang="en-US" sz="2000" dirty="0"/>
              <a:t>(</a:t>
            </a:r>
            <a:r>
              <a:rPr lang="el-GR" sz="2000" dirty="0"/>
              <a:t>οικονομική και μη οικονομική δραστηριότητα, οργανισμοί έρευνας και διάδοσης γνώσης και ερευνητικές υποδομές, έμμεση κρατική ενίσχυση, κοινές αρχές αξιολόγησης στην Ε&amp;Α&amp;Κ) 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l-GR" dirty="0"/>
          </a:p>
          <a:p>
            <a:pPr>
              <a:buFont typeface="Wingdings 3" panose="05040102010807070707" pitchFamily="18" charset="2"/>
              <a:buNone/>
              <a:defRPr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/>
              <a:t>Ενισχύσεις για έρευνα και ανάπτυξη και καινοτομία (</a:t>
            </a:r>
            <a:r>
              <a:rPr lang="en-US" sz="2400" dirty="0"/>
              <a:t>R&amp;D&amp;I)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7478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00113" y="4221163"/>
          <a:ext cx="7486650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3" imgW="10618266" imgH="3406075" progId="">
                  <p:embed/>
                </p:oleObj>
              </mc:Choice>
              <mc:Fallback>
                <p:oleObj r:id="rId3" imgW="10618266" imgH="3406075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7486650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 για την προσοχή σας 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C3C6A-5D2C-4875-9747-91716E406B63}" type="slidenum">
              <a:rPr kumimoji="0" lang="el-GR" altLang="el-G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altLang="el-G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4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el-GR" altLang="el-GR" sz="2400"/>
              <a:t>«</a:t>
            </a:r>
            <a:r>
              <a:rPr lang="el-GR" altLang="el-GR" sz="2400" i="1"/>
              <a:t>Ενισχύσεις που χορηγούνται υπό οποιαδήποτε μορφή από τα κράτη ή με κρατικούς πόρους και που νοθεύουν ή απειλούν να νοθεύσουν τον ανταγωνισμό διά της ευνοϊκής μεταχειρίσεως ορισμένων επιχειρήσεων ή ορισμένων κλάδων παραγωγής είναι ασυμβίβαστες με την εσωτερική αγορά, κατά το μέτρο που επηρεάζουν τις μεταξύ κρατών μελών συναλλαγές, </a:t>
            </a:r>
            <a:r>
              <a:rPr lang="el-GR" altLang="el-GR" sz="2400" i="1">
                <a:solidFill>
                  <a:srgbClr val="006600"/>
                </a:solidFill>
              </a:rPr>
              <a:t>εκτός αν οι Συνθήκες ορίζουν άλλως</a:t>
            </a:r>
            <a:r>
              <a:rPr lang="el-GR" altLang="el-GR" sz="2400">
                <a:solidFill>
                  <a:srgbClr val="003300"/>
                </a:solidFill>
              </a:rPr>
              <a:t>.»</a:t>
            </a:r>
            <a:endParaRPr lang="en-US" altLang="el-GR" sz="2400">
              <a:solidFill>
                <a:srgbClr val="0033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/>
              <a:t>Άρθρο 107(1) της Συνθήκης για τη Λειτουργία της Ευρωπαϊκής Ένωσης (ΣΛΕΕ)</a:t>
            </a:r>
          </a:p>
        </p:txBody>
      </p:sp>
    </p:spTree>
    <p:extLst>
      <p:ext uri="{BB962C8B-B14F-4D97-AF65-F5344CB8AC3E}">
        <p14:creationId xmlns:p14="http://schemas.microsoft.com/office/powerpoint/2010/main" val="312355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625" y="2214563"/>
            <a:ext cx="8269288" cy="364331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dirty="0"/>
              <a:t>κρατικοί πόροι‧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dirty="0"/>
              <a:t>οικονομικό πλεονέκτημα‧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dirty="0"/>
              <a:t>επιλεκτικότητα‧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400" dirty="0"/>
              <a:t>η νόθευση του ανταγωνισμού σε βαθμό επηρεασμού των ενδοκοινοτικών  συναλλαγών.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428760"/>
          </a:xfr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/>
              <a:t>Τα σωρευτικά κριτήρια του άρθρου 107 (1) της ΣΛΕΕ:</a:t>
            </a:r>
          </a:p>
        </p:txBody>
      </p:sp>
    </p:spTree>
    <p:extLst>
      <p:ext uri="{BB962C8B-B14F-4D97-AF65-F5344CB8AC3E}">
        <p14:creationId xmlns:p14="http://schemas.microsoft.com/office/powerpoint/2010/main" val="233731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800" dirty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dirty="0"/>
              <a:t>1. </a:t>
            </a:r>
            <a:r>
              <a:rPr lang="el-GR" sz="2000" b="1" i="1" dirty="0">
                <a:solidFill>
                  <a:schemeClr val="accent1">
                    <a:lumMod val="50000"/>
                  </a:schemeClr>
                </a:solidFill>
              </a:rPr>
              <a:t>Κρατικοί πόροι</a:t>
            </a:r>
            <a:r>
              <a:rPr lang="en-US" sz="2000" dirty="0"/>
              <a:t>:</a:t>
            </a:r>
            <a:r>
              <a:rPr lang="el-GR" sz="2000" dirty="0"/>
              <a:t> Πόροι που προέρχονται από ή καταλογίζονται στο κράτος</a:t>
            </a:r>
            <a:r>
              <a:rPr lang="en-US" sz="2000" dirty="0"/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dirty="0"/>
              <a:t>2. </a:t>
            </a:r>
            <a:r>
              <a:rPr lang="el-GR" sz="2000" b="1" i="1" dirty="0">
                <a:solidFill>
                  <a:schemeClr val="accent1">
                    <a:lumMod val="50000"/>
                  </a:schemeClr>
                </a:solidFill>
              </a:rPr>
              <a:t>Οικονομικό πλεονέκτημα</a:t>
            </a:r>
            <a:r>
              <a:rPr lang="en-US" sz="2000" dirty="0"/>
              <a:t>:</a:t>
            </a:r>
            <a:r>
              <a:rPr lang="el-GR" sz="2000" dirty="0"/>
              <a:t> κάθε οικονομικό όφελος το οποίο η επιχείρηση δεν θα μπορούσε να αποκομίσει υπό τις συνήθεις συνθήκες της αγοράς, δηλαδή ελλείψει κρατικής παρέμβασης.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dirty="0"/>
              <a:t>3.	</a:t>
            </a:r>
            <a:r>
              <a:rPr lang="el-GR" sz="2000" b="1" i="1" dirty="0">
                <a:solidFill>
                  <a:schemeClr val="accent1">
                    <a:lumMod val="50000"/>
                  </a:schemeClr>
                </a:solidFill>
              </a:rPr>
              <a:t>Επιλεκτικότητα</a:t>
            </a:r>
            <a:r>
              <a:rPr lang="en-US" sz="2000" dirty="0"/>
              <a:t>:</a:t>
            </a:r>
            <a:r>
              <a:rPr lang="el-GR" sz="2000" dirty="0"/>
              <a:t> κάθε πλεονέκτημα που χορηγείται με επιλεκτικό τρόπο σε ορισμένες επιχειρήσεις ή κατηγορίες επιχειρήσεων ή σε ορισμένους κλάδους της οικονομίας.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2000" dirty="0"/>
              <a:t>4.	</a:t>
            </a:r>
            <a:r>
              <a:rPr lang="el-GR" sz="2000" b="1" i="1" dirty="0">
                <a:solidFill>
                  <a:schemeClr val="accent1">
                    <a:lumMod val="50000"/>
                  </a:schemeClr>
                </a:solidFill>
              </a:rPr>
              <a:t>Η νόθευση του ανταγωνισμού σε βαθμό επηρεασμού των ενδοκοινοτικών  συναλλαγών</a:t>
            </a:r>
            <a:r>
              <a:rPr lang="en-US" sz="2000" dirty="0"/>
              <a:t>: </a:t>
            </a:r>
            <a:r>
              <a:rPr lang="el-GR" sz="2000" dirty="0"/>
              <a:t>η ενίσχυση είναι ικανή να βελτιώσει την ανταγωνιστική θέση μιας επιχείρησης σε ένα τομέα όπου υφίστανται ενδοενωσιακές συναλλαγές, ακόμη και εάν η επιχείρηση δεν συμμετέχει άμεσα σε διασυνοριακές συναλλαγές και ασχέτως ύψους ενίσχυσης ή μεγέθους της επιχείρησης.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sz="3600" dirty="0"/>
              <a:t>Αναλυτικά τα κριτήρια της κρατικής ενίσχυσης</a:t>
            </a:r>
            <a:r>
              <a:rPr lang="en-US" sz="3600" dirty="0"/>
              <a:t>: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882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258763" eaLnBrk="1" hangingPunct="1">
              <a:buFont typeface="Wingdings" pitchFamily="2" charset="2"/>
              <a:buChar char="v"/>
              <a:defRPr/>
            </a:pPr>
            <a:r>
              <a:rPr lang="el-GR" dirty="0"/>
              <a:t>ο δικαιούχος της ενίσχυσης είναι     «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επιχείρηση</a:t>
            </a:r>
            <a:r>
              <a:rPr lang="el-GR" dirty="0"/>
              <a:t>». </a:t>
            </a:r>
          </a:p>
          <a:p>
            <a:pPr marL="444500" indent="-258763" eaLnBrk="1" hangingPunct="1">
              <a:buFont typeface="Wingdings 3" panose="05040102010807070707" pitchFamily="18" charset="2"/>
              <a:buNone/>
              <a:defRPr/>
            </a:pPr>
            <a:endParaRPr lang="el-GR" dirty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l-GR" dirty="0"/>
              <a:t>«Επιχείρηση» είναι</a:t>
            </a:r>
            <a:r>
              <a:rPr lang="en-US" dirty="0"/>
              <a:t>: </a:t>
            </a:r>
            <a:r>
              <a:rPr lang="el-GR" dirty="0"/>
              <a:t>μία οντότητα που ασκεί </a:t>
            </a:r>
            <a:r>
              <a:rPr lang="el-GR" u="sng" dirty="0">
                <a:solidFill>
                  <a:schemeClr val="accent2">
                    <a:lumMod val="75000"/>
                  </a:schemeClr>
                </a:solidFill>
              </a:rPr>
              <a:t>οικονομική δραστηριότητα </a:t>
            </a:r>
            <a:r>
              <a:rPr lang="el-GR" dirty="0"/>
              <a:t>ανεξάρτητα από το νομικό καθεστώς που τη διέπει και τον τρόπο χρηματοδότησής της.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i="1" u="sng" dirty="0"/>
              <a:t>Προϋποθέσεις για την εφαρμογή του Άρθρου 107 (1) ΣΛΕΕ</a:t>
            </a:r>
            <a:r>
              <a:rPr lang="en-US" sz="2800" i="1" u="sng" dirty="0"/>
              <a:t>:</a:t>
            </a:r>
            <a:endParaRPr lang="el-GR" sz="2800" i="1" u="sng" dirty="0"/>
          </a:p>
        </p:txBody>
      </p:sp>
    </p:spTree>
    <p:extLst>
      <p:ext uri="{BB962C8B-B14F-4D97-AF65-F5344CB8AC3E}">
        <p14:creationId xmlns:p14="http://schemas.microsoft.com/office/powerpoint/2010/main" val="58770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u="sng"/>
              <a:t>Οικονομική δραστηριότητα</a:t>
            </a:r>
            <a:r>
              <a:rPr lang="en-US" altLang="el-GR"/>
              <a:t>: </a:t>
            </a:r>
            <a:r>
              <a:rPr lang="el-GR" altLang="el-GR"/>
              <a:t>κάθε δραστηριότητα παροχής αγαθών ή/και υπηρεσιών σε δεδομένη αγορά</a:t>
            </a:r>
            <a:r>
              <a:rPr lang="en-US" altLang="el-GR"/>
              <a:t>.</a:t>
            </a:r>
            <a:r>
              <a:rPr lang="el-GR" altLang="el-GR"/>
              <a:t> </a:t>
            </a:r>
          </a:p>
          <a:p>
            <a:pPr eaLnBrk="1" hangingPunct="1"/>
            <a:r>
              <a:rPr lang="el-GR" altLang="el-GR"/>
              <a:t>Ο χαρακτηρισμός μιας οντότητας ως επιχείρησης συνδέεται πάντα με τη φύση των δραστηριοτήτων που ασκεί. - Δεν εξαρτάται από το εάν η οντότητα έχει κερδοσκοπικό σκοπό. </a:t>
            </a:r>
          </a:p>
          <a:p>
            <a:pPr eaLnBrk="1" hangingPunct="1"/>
            <a:endParaRPr lang="el-GR" altLang="el-GR"/>
          </a:p>
          <a:p>
            <a:pPr eaLnBrk="1" hangingPunct="1"/>
            <a:endParaRPr lang="en-US" altLang="el-GR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l-GR" altLang="el-GR"/>
              <a:t>     </a:t>
            </a:r>
            <a:endParaRPr lang="el-GR" altLang="el-GR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89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929063"/>
          </a:xfrm>
        </p:spPr>
        <p:txBody>
          <a:bodyPr>
            <a:normAutofit fontScale="47500" lnSpcReduction="2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Clr>
                <a:srgbClr val="006600"/>
              </a:buClr>
              <a:buSzPct val="72000"/>
              <a:buFont typeface="Wingdings" pitchFamily="2" charset="2"/>
              <a:buChar char="v"/>
              <a:defRPr/>
            </a:pPr>
            <a:r>
              <a:rPr lang="el-GR" sz="5100" dirty="0">
                <a:latin typeface="Arial" pitchFamily="34" charset="0"/>
                <a:cs typeface="Arial" pitchFamily="34" charset="0"/>
              </a:rPr>
              <a:t>Προβλέπονται στα Άρθρα 93, 106, 107 (2) και (3) της ΣΛΕΕ – </a:t>
            </a:r>
          </a:p>
          <a:p>
            <a:pPr marL="514350" indent="-514350" algn="just" eaLnBrk="1" fontAlgn="auto" hangingPunct="1">
              <a:spcAft>
                <a:spcPts val="0"/>
              </a:spcAft>
              <a:buClr>
                <a:srgbClr val="006600"/>
              </a:buClr>
              <a:buSzPct val="72000"/>
              <a:buFont typeface="Wingdings 3" panose="05040102010807070707" pitchFamily="18" charset="2"/>
              <a:buNone/>
              <a:defRPr/>
            </a:pPr>
            <a:endParaRPr lang="el-GR" sz="5100" dirty="0">
              <a:latin typeface="Arial" pitchFamily="34" charset="0"/>
              <a:cs typeface="Arial" pitchFamily="34" charset="0"/>
            </a:endParaRPr>
          </a:p>
          <a:p>
            <a:pPr marL="514350" indent="-514350" algn="just" eaLnBrk="1" fontAlgn="auto" hangingPunct="1">
              <a:spcAft>
                <a:spcPts val="0"/>
              </a:spcAft>
              <a:buClr>
                <a:srgbClr val="006600"/>
              </a:buClr>
              <a:buSzPct val="72000"/>
              <a:buFont typeface="Wingdings" pitchFamily="2" charset="2"/>
              <a:buChar char="v"/>
              <a:defRPr/>
            </a:pPr>
            <a:r>
              <a:rPr lang="el-GR" sz="5100" dirty="0">
                <a:latin typeface="Arial" pitchFamily="34" charset="0"/>
                <a:cs typeface="Arial" pitchFamily="34" charset="0"/>
              </a:rPr>
              <a:t>Οι επιμέρους κατηγορίες ενισχύσεων και η απαλλαγή από την υποχρέωση κοινοποίησης στην </a:t>
            </a:r>
            <a:r>
              <a:rPr lang="el-GR" sz="5100" dirty="0" err="1">
                <a:latin typeface="Arial" pitchFamily="34" charset="0"/>
                <a:cs typeface="Arial" pitchFamily="34" charset="0"/>
              </a:rPr>
              <a:t>Ευρ</a:t>
            </a:r>
            <a:r>
              <a:rPr lang="el-GR" sz="5100" dirty="0">
                <a:latin typeface="Arial" pitchFamily="34" charset="0"/>
                <a:cs typeface="Arial" pitchFamily="34" charset="0"/>
              </a:rPr>
              <a:t>. Επιτροπή καθορίζονται με βάση τις διαδικασίες στα άρθρα 108 (3) και (4) και 109 της ΣΛΕΕ.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l-GR" sz="9600" dirty="0"/>
              <a:t>                            …..</a:t>
            </a:r>
            <a:endParaRPr lang="el-GR" sz="8800" dirty="0"/>
          </a:p>
          <a:p>
            <a:pPr marL="0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9600" dirty="0"/>
              <a:t>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dirty="0"/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 fontScale="90000"/>
          </a:bodyPr>
          <a:lstStyle/>
          <a:p>
            <a:pPr marL="271463" eaLnBrk="1" fontAlgn="auto" hangingPunct="1">
              <a:spcAft>
                <a:spcPts val="0"/>
              </a:spcAft>
              <a:defRPr/>
            </a:pPr>
            <a:r>
              <a:rPr lang="el-GR" sz="3100" dirty="0">
                <a:solidFill>
                  <a:srgbClr val="006600"/>
                </a:solidFill>
              </a:rPr>
              <a:t/>
            </a:r>
            <a:br>
              <a:rPr lang="el-GR" sz="3100" dirty="0">
                <a:solidFill>
                  <a:srgbClr val="006600"/>
                </a:solidFill>
              </a:rPr>
            </a:br>
            <a:r>
              <a:rPr lang="el-GR" sz="3100" dirty="0">
                <a:solidFill>
                  <a:srgbClr val="006600"/>
                </a:solidFill>
              </a:rPr>
              <a:t/>
            </a:r>
            <a:br>
              <a:rPr lang="el-GR" sz="3100" dirty="0">
                <a:solidFill>
                  <a:srgbClr val="006600"/>
                </a:solidFill>
              </a:rPr>
            </a:br>
            <a:r>
              <a:rPr lang="el-GR" sz="3100" dirty="0">
                <a:solidFill>
                  <a:srgbClr val="006600"/>
                </a:solidFill>
              </a:rPr>
              <a:t/>
            </a:r>
            <a:br>
              <a:rPr lang="el-GR" sz="3100" dirty="0">
                <a:solidFill>
                  <a:srgbClr val="006600"/>
                </a:solidFill>
              </a:rPr>
            </a:br>
            <a:r>
              <a:rPr lang="el-GR" sz="3100" dirty="0">
                <a:solidFill>
                  <a:srgbClr val="006600"/>
                </a:solidFill>
              </a:rPr>
              <a:t/>
            </a:r>
            <a:br>
              <a:rPr lang="el-GR" sz="3100" dirty="0">
                <a:solidFill>
                  <a:srgbClr val="006600"/>
                </a:solidFill>
              </a:rPr>
            </a:br>
            <a:r>
              <a:rPr lang="el-GR" sz="3100" dirty="0">
                <a:solidFill>
                  <a:srgbClr val="006600"/>
                </a:solidFill>
              </a:rPr>
              <a:t/>
            </a:r>
            <a:br>
              <a:rPr lang="el-GR" sz="3100" dirty="0">
                <a:solidFill>
                  <a:srgbClr val="006600"/>
                </a:solidFill>
              </a:rPr>
            </a:br>
            <a:r>
              <a:rPr lang="el-GR" sz="3100" dirty="0">
                <a:solidFill>
                  <a:srgbClr val="006600"/>
                </a:solidFill>
              </a:rPr>
              <a:t>«…εκτός αν οι Συνθήκες ορίζουν άλλως» </a:t>
            </a:r>
            <a:br>
              <a:rPr lang="el-GR" sz="3100" dirty="0">
                <a:solidFill>
                  <a:srgbClr val="006600"/>
                </a:solidFill>
              </a:rPr>
            </a:br>
            <a:r>
              <a:rPr lang="el-GR" sz="3100" dirty="0">
                <a:solidFill>
                  <a:srgbClr val="006600"/>
                </a:solidFill>
              </a:rPr>
              <a:t>     </a:t>
            </a:r>
            <a:br>
              <a:rPr lang="el-GR" sz="3100" dirty="0">
                <a:solidFill>
                  <a:srgbClr val="006600"/>
                </a:solidFill>
              </a:rPr>
            </a:br>
            <a:r>
              <a:rPr lang="el-GR" sz="2700" dirty="0">
                <a:solidFill>
                  <a:srgbClr val="003300"/>
                </a:solidFill>
              </a:rPr>
              <a:t>Οι</a:t>
            </a:r>
            <a:r>
              <a:rPr lang="el-GR" sz="2700" dirty="0">
                <a:solidFill>
                  <a:srgbClr val="006600"/>
                </a:solidFill>
              </a:rPr>
              <a:t> </a:t>
            </a:r>
            <a:r>
              <a:rPr lang="el-GR" sz="2700" dirty="0"/>
              <a:t>επιτρεπόμενες (δηλαδή συμβατές με την   κοινή αγορά) κρατικές ενισχύσεις</a:t>
            </a:r>
            <a:r>
              <a:rPr lang="en-US" sz="2700" dirty="0"/>
              <a:t>:</a:t>
            </a: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3100" dirty="0"/>
              <a:t/>
            </a:r>
            <a:br>
              <a:rPr lang="el-GR" sz="3100" dirty="0"/>
            </a:br>
            <a:endParaRPr lang="el-GR" sz="3100" dirty="0"/>
          </a:p>
        </p:txBody>
      </p:sp>
      <p:sp>
        <p:nvSpPr>
          <p:cNvPr id="5" name="Right Arrow 4"/>
          <p:cNvSpPr/>
          <p:nvPr/>
        </p:nvSpPr>
        <p:spPr>
          <a:xfrm>
            <a:off x="6786563" y="4929188"/>
            <a:ext cx="5715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6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 marL="514350" indent="-514350" algn="just" eaLnBrk="1" fontAlgn="auto" hangingPunct="1"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l-GR" sz="2000" u="sng" dirty="0"/>
              <a:t>Ο κανόνας</a:t>
            </a:r>
            <a:r>
              <a:rPr lang="en-US" sz="2000" dirty="0"/>
              <a:t>: </a:t>
            </a:r>
            <a:r>
              <a:rPr lang="el-GR" sz="2000" dirty="0"/>
              <a:t>όλες οι κρατικές ενισχύσεις εγκρίνονται από την </a:t>
            </a:r>
            <a:r>
              <a:rPr lang="el-GR" sz="2000" dirty="0" err="1"/>
              <a:t>Ευρ</a:t>
            </a:r>
            <a:r>
              <a:rPr lang="el-GR" sz="2000" dirty="0"/>
              <a:t>. Επιτροπή. Αξιολογούνται σύμφωνα με τις κοινές αρχές αξιολόγησης, στη βάση των οποίων χρησιμοποιεί </a:t>
            </a:r>
            <a:r>
              <a:rPr lang="el-GR" sz="2200" dirty="0">
                <a:solidFill>
                  <a:srgbClr val="006600"/>
                </a:solidFill>
              </a:rPr>
              <a:t>Κατευθυντήριες Γραμμές, Πλαίσια, Ανακοινώσεις</a:t>
            </a:r>
            <a:r>
              <a:rPr lang="el-GR" sz="2000" dirty="0">
                <a:solidFill>
                  <a:srgbClr val="006600"/>
                </a:solidFill>
              </a:rPr>
              <a:t>, </a:t>
            </a:r>
            <a:r>
              <a:rPr lang="el-GR" sz="2000" dirty="0">
                <a:solidFill>
                  <a:srgbClr val="003300"/>
                </a:solidFill>
              </a:rPr>
              <a:t>σε τομείς οικονομικής δραστηριότητας. </a:t>
            </a:r>
          </a:p>
          <a:p>
            <a:pPr marL="514350" indent="-514350" algn="just" eaLnBrk="1" fontAlgn="auto" hangingPunct="1"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el-GR" sz="2000" dirty="0">
              <a:solidFill>
                <a:srgbClr val="003300"/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el-GR" sz="2000" u="sng" dirty="0"/>
              <a:t>Η εξαίρεση</a:t>
            </a:r>
            <a:r>
              <a:rPr lang="en-US" sz="2000" dirty="0"/>
              <a:t>: </a:t>
            </a:r>
            <a:r>
              <a:rPr lang="el-GR" sz="2000" dirty="0"/>
              <a:t>Η </a:t>
            </a:r>
            <a:r>
              <a:rPr lang="el-GR" sz="2000" dirty="0" err="1"/>
              <a:t>Ευρ</a:t>
            </a:r>
            <a:r>
              <a:rPr lang="el-GR" sz="2000" dirty="0"/>
              <a:t>. Επιτροπή καθορίζει τις κατηγορίες συμβατών ενισχύσεων που απαλλάσσονται από την υποχρέωση κοινοποίησης στην </a:t>
            </a:r>
            <a:r>
              <a:rPr lang="el-GR" sz="2000" dirty="0" err="1"/>
              <a:t>Ευρ</a:t>
            </a:r>
            <a:r>
              <a:rPr lang="el-GR" sz="2000" dirty="0"/>
              <a:t>. Επιτροπή για έγκριση, δηλαδή εγκρίνονται από τα κράτη μέλη. Προβλέπονται στους </a:t>
            </a:r>
            <a:r>
              <a:rPr lang="el-GR" sz="2200" dirty="0">
                <a:solidFill>
                  <a:srgbClr val="006600"/>
                </a:solidFill>
              </a:rPr>
              <a:t>Απαλλακτικούς Κανονισμούς</a:t>
            </a:r>
            <a:r>
              <a:rPr lang="el-GR" sz="2200" dirty="0"/>
              <a:t> </a:t>
            </a:r>
            <a:r>
              <a:rPr lang="el-GR" sz="2000" dirty="0"/>
              <a:t>[ιδίως ο ΓΚΑΚ (Καν. (ΕΕ) 651/2014 της Επιτροπής)]</a:t>
            </a:r>
            <a:r>
              <a:rPr lang="en-US" sz="2000" dirty="0"/>
              <a:t>.</a:t>
            </a:r>
            <a:endParaRPr lang="el-GR" sz="2000" u="sng" dirty="0"/>
          </a:p>
          <a:p>
            <a:pPr>
              <a:defRPr/>
            </a:pPr>
            <a:endParaRPr lang="el-G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319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ClrTx/>
              <a:buSzPct val="72000"/>
              <a:buFont typeface="Lucida Sans Unicode" panose="020B0602030504020204" pitchFamily="34" charset="0"/>
              <a:buAutoNum type="arabicPeriod"/>
            </a:pPr>
            <a:r>
              <a:rPr lang="el-GR" altLang="el-GR">
                <a:solidFill>
                  <a:srgbClr val="002060"/>
                </a:solidFill>
              </a:rPr>
              <a:t>Ενισχύσεις </a:t>
            </a:r>
            <a:r>
              <a:rPr lang="el-GR" altLang="el-GR" u="sng">
                <a:solidFill>
                  <a:srgbClr val="002060"/>
                </a:solidFill>
              </a:rPr>
              <a:t>που απαλλάσσονται </a:t>
            </a:r>
            <a:r>
              <a:rPr lang="el-GR" altLang="el-GR">
                <a:solidFill>
                  <a:srgbClr val="002060"/>
                </a:solidFill>
              </a:rPr>
              <a:t>από την υποχρέωση κοινοποίησης</a:t>
            </a:r>
            <a:r>
              <a:rPr lang="en-US" altLang="el-GR">
                <a:solidFill>
                  <a:srgbClr val="002060"/>
                </a:solidFill>
              </a:rPr>
              <a:t>: </a:t>
            </a:r>
            <a:r>
              <a:rPr lang="el-GR" altLang="el-GR">
                <a:solidFill>
                  <a:srgbClr val="002060"/>
                </a:solidFill>
              </a:rPr>
              <a:t>Εγκρίνονται με Απόφαση του Εφόρου, με ισχύ από τη δημοσίευσή της στην Επίσημη Εφημερίδα της Δημοκρατίας.</a:t>
            </a:r>
          </a:p>
          <a:p>
            <a:pPr marL="622300" indent="-514350">
              <a:buClrTx/>
              <a:buSzPct val="72000"/>
              <a:buFont typeface="Lucida Sans Unicode" panose="020B0602030504020204" pitchFamily="34" charset="0"/>
              <a:buAutoNum type="arabicPeriod"/>
            </a:pPr>
            <a:r>
              <a:rPr lang="el-GR" altLang="el-GR">
                <a:solidFill>
                  <a:srgbClr val="002060"/>
                </a:solidFill>
              </a:rPr>
              <a:t>Ενισχύσεις </a:t>
            </a:r>
            <a:r>
              <a:rPr lang="el-GR" altLang="el-GR" u="sng">
                <a:solidFill>
                  <a:srgbClr val="002060"/>
                </a:solidFill>
              </a:rPr>
              <a:t>που δεν απαλλάσσονται </a:t>
            </a:r>
            <a:r>
              <a:rPr lang="el-GR" altLang="el-GR">
                <a:solidFill>
                  <a:srgbClr val="002060"/>
                </a:solidFill>
              </a:rPr>
              <a:t>από την υποχρέωση κοινοποίησης</a:t>
            </a:r>
            <a:r>
              <a:rPr lang="en-US" altLang="el-GR">
                <a:solidFill>
                  <a:srgbClr val="002060"/>
                </a:solidFill>
              </a:rPr>
              <a:t>:</a:t>
            </a:r>
            <a:r>
              <a:rPr lang="el-GR" altLang="el-GR">
                <a:solidFill>
                  <a:srgbClr val="002060"/>
                </a:solidFill>
              </a:rPr>
              <a:t> εγκρίνεται από την Ευρ. Επιτροπή, αφού προηγηθεί Γνωμοδότηση του Εφόρου, με ισχύ από την έγκριση της Ευρ. Επιτροπής.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>
                <a:solidFill>
                  <a:srgbClr val="002060"/>
                </a:solidFill>
              </a:rPr>
              <a:t>Οι περί Ελέγχου των κρατικών ενισχύσεων νόμοι του 2001 έως 2009 </a:t>
            </a:r>
          </a:p>
        </p:txBody>
      </p:sp>
    </p:spTree>
    <p:extLst>
      <p:ext uri="{BB962C8B-B14F-4D97-AF65-F5344CB8AC3E}">
        <p14:creationId xmlns:p14="http://schemas.microsoft.com/office/powerpoint/2010/main" val="2148173370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3558</TotalTime>
  <Words>573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Arial</vt:lpstr>
      <vt:lpstr>Calibri</vt:lpstr>
      <vt:lpstr>Calibri Light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Custom Design</vt:lpstr>
      <vt:lpstr>Εισαγωγή στην έννοια της κρατικής ενίσχυσης</vt:lpstr>
      <vt:lpstr>Άρθρο 107(1) της Συνθήκης για τη Λειτουργία της Ευρωπαϊκής Ένωσης (ΣΛΕΕ)</vt:lpstr>
      <vt:lpstr>Τα σωρευτικά κριτήρια του άρθρου 107 (1) της ΣΛΕΕ:</vt:lpstr>
      <vt:lpstr>   Αναλυτικά τα κριτήρια της κρατικής ενίσχυσης:    </vt:lpstr>
      <vt:lpstr>Προϋποθέσεις για την εφαρμογή του Άρθρου 107 (1) ΣΛΕΕ:</vt:lpstr>
      <vt:lpstr>PowerPoint Presentation</vt:lpstr>
      <vt:lpstr>     «…εκτός αν οι Συνθήκες ορίζουν άλλως»        Οι επιτρεπόμενες (δηλαδή συμβατές με την   κοινή αγορά) κρατικές ενισχύσεις:    </vt:lpstr>
      <vt:lpstr>PowerPoint Presentation</vt:lpstr>
      <vt:lpstr>Οι περί Ελέγχου των κρατικών ενισχύσεων νόμοι του 2001 έως 2009 </vt:lpstr>
      <vt:lpstr>Ενισχύσεις για έρευνα και ανάπτυξη και καινοτομία (R&amp;D&amp;I)</vt:lpstr>
      <vt:lpstr>PowerPoint Presentation</vt:lpstr>
    </vt:vector>
  </TitlesOfParts>
  <Company>hkhkhk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MacPro .</dc:creator>
  <cp:lastModifiedBy>Stavrinou  Anna</cp:lastModifiedBy>
  <cp:revision>276</cp:revision>
  <cp:lastPrinted>2018-11-20T06:59:47Z</cp:lastPrinted>
  <dcterms:created xsi:type="dcterms:W3CDTF">2016-08-05T07:35:58Z</dcterms:created>
  <dcterms:modified xsi:type="dcterms:W3CDTF">2019-10-22T08:17:12Z</dcterms:modified>
</cp:coreProperties>
</file>